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20/01/1441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1971" y="2420888"/>
            <a:ext cx="5878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General Biology  </a:t>
            </a:r>
            <a:endParaRPr lang="ar-IQ" sz="5400" dirty="0"/>
          </a:p>
        </p:txBody>
      </p:sp>
      <p:sp>
        <p:nvSpPr>
          <p:cNvPr id="9" name="Rectangle 8"/>
          <p:cNvSpPr/>
          <p:nvPr/>
        </p:nvSpPr>
        <p:spPr>
          <a:xfrm>
            <a:off x="2373829" y="4077072"/>
            <a:ext cx="397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Dr. </a:t>
            </a:r>
            <a:r>
              <a:rPr lang="en-US" sz="4000" b="1" dirty="0" err="1" smtClean="0"/>
              <a:t>sraa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nsayef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7467600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 rtl="0">
              <a:buNone/>
            </a:pPr>
            <a:r>
              <a:rPr lang="en-US" b="1" dirty="0"/>
              <a:t>Centrioles</a:t>
            </a:r>
            <a:endParaRPr lang="en-US" dirty="0"/>
          </a:p>
        </p:txBody>
      </p:sp>
      <p:pic>
        <p:nvPicPr>
          <p:cNvPr id="4" name="Picture 3" descr="figure 5-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190750"/>
            <a:ext cx="4171950" cy="296644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906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992888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Nucleus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166937"/>
            <a:ext cx="5760640" cy="3782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788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7" y="1689482"/>
            <a:ext cx="8319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The Cell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9677" y="3212976"/>
            <a:ext cx="229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Lab </a:t>
            </a:r>
            <a:r>
              <a:rPr lang="en-US" sz="3600" b="1" dirty="0" smtClean="0">
                <a:latin typeface="Arial Black" pitchFamily="34" charset="0"/>
              </a:rPr>
              <a:t>((3))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 Cells</a:t>
            </a:r>
            <a:r>
              <a:rPr lang="en-US" dirty="0"/>
              <a:t> are the basic units of life. Cell size is limited by the   surface-area-to-volume ratio.</a:t>
            </a:r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3087"/>
            <a:ext cx="7056784" cy="417820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4455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08912" cy="4525963"/>
          </a:xfrm>
          <a:solidFill>
            <a:srgbClr val="FFC000"/>
          </a:solidFill>
        </p:spPr>
        <p:txBody>
          <a:bodyPr/>
          <a:lstStyle/>
          <a:p>
            <a:pPr marL="36576" indent="0" algn="l" rtl="0">
              <a:buNone/>
            </a:pPr>
            <a:r>
              <a:rPr lang="en-US" b="1" dirty="0">
                <a:solidFill>
                  <a:srgbClr val="FFFF00"/>
                </a:solidFill>
              </a:rPr>
              <a:t>Characteristics of All Cells</a:t>
            </a:r>
            <a:endParaRPr lang="en-US" dirty="0">
              <a:solidFill>
                <a:srgbClr val="FFFF00"/>
              </a:solidFill>
            </a:endParaRPr>
          </a:p>
          <a:p>
            <a:pPr lvl="0" algn="l" rtl="0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surrounding membrane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Protoplasm – cell contents in thick fluid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Organelles – structures for cell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 center with DNA</a:t>
            </a:r>
            <a:endParaRPr lang="ar-IQ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9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4525963"/>
          </a:xfrm>
          <a:solidFill>
            <a:srgbClr val="FFC000"/>
          </a:solidFill>
        </p:spPr>
        <p:txBody>
          <a:bodyPr/>
          <a:lstStyle/>
          <a:p>
            <a:pPr marL="36576" indent="0" algn="l" rtl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 of Cells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lvl="0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Prokaryotic cells </a:t>
            </a:r>
            <a:r>
              <a:rPr lang="en-US" dirty="0">
                <a:solidFill>
                  <a:srgbClr val="002060"/>
                </a:solidFill>
              </a:rPr>
              <a:t>include bacteria and lack a nucleus or membrane-bound structures called </a:t>
            </a:r>
            <a:r>
              <a:rPr lang="en-US" dirty="0" smtClean="0">
                <a:solidFill>
                  <a:srgbClr val="002060"/>
                </a:solidFill>
              </a:rPr>
              <a:t>organelles</a:t>
            </a:r>
          </a:p>
          <a:p>
            <a:pPr marL="36576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Eukaryotic cells </a:t>
            </a:r>
            <a:r>
              <a:rPr lang="en-US" dirty="0">
                <a:solidFill>
                  <a:srgbClr val="002060"/>
                </a:solidFill>
              </a:rPr>
              <a:t>include most other cells &amp; have a nucleus and membrane-bound organelles (plants, fungi, &amp; animals).</a:t>
            </a:r>
          </a:p>
          <a:p>
            <a:pPr marL="36576" lvl="0" indent="0" algn="l" rtl="0">
              <a:buNone/>
            </a:pPr>
            <a:endParaRPr lang="ar-IQ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6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Plasma Membrane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638040" cy="2724150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323528" y="3606800"/>
            <a:ext cx="1967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Cell Walls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igure 5-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91575"/>
            <a:ext cx="4267200" cy="22955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8249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 rtl="0">
              <a:buNone/>
            </a:pPr>
            <a:r>
              <a:rPr lang="en-US" b="1" dirty="0"/>
              <a:t>Cytoplasm</a:t>
            </a:r>
            <a:endParaRPr lang="en-US" dirty="0"/>
          </a:p>
        </p:txBody>
      </p:sp>
      <p:pic>
        <p:nvPicPr>
          <p:cNvPr id="4" name="Picture 3" descr="figure 5-11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56784" cy="417646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6132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 rtl="0">
              <a:buNone/>
            </a:pPr>
            <a:r>
              <a:rPr lang="en-US" b="1" dirty="0" smtClean="0"/>
              <a:t>Cytoskeleton</a:t>
            </a:r>
          </a:p>
          <a:p>
            <a:pPr lvl="0" algn="l" rtl="0">
              <a:buFont typeface="Wingdings" pitchFamily="2" charset="2"/>
              <a:buChar char="q"/>
            </a:pPr>
            <a:r>
              <a:rPr lang="en-US" sz="3200" dirty="0"/>
              <a:t>Made of 3 fiber types</a:t>
            </a:r>
            <a:endParaRPr lang="en-US" sz="2000" dirty="0"/>
          </a:p>
          <a:p>
            <a:pPr marL="448056" lvl="1" indent="0" algn="l" rtl="0">
              <a:buNone/>
            </a:pPr>
            <a:r>
              <a:rPr lang="en-US" sz="2800" dirty="0" smtClean="0"/>
              <a:t>1- Microfilaments</a:t>
            </a:r>
            <a:endParaRPr lang="en-US" sz="1800" dirty="0"/>
          </a:p>
          <a:p>
            <a:pPr marL="448056" lvl="1" indent="0" algn="l" rtl="0">
              <a:buNone/>
            </a:pPr>
            <a:r>
              <a:rPr lang="en-US" sz="2800" dirty="0" smtClean="0"/>
              <a:t>2- Microtubules</a:t>
            </a:r>
            <a:endParaRPr lang="en-US" sz="1800" dirty="0"/>
          </a:p>
          <a:p>
            <a:pPr marL="448056" lvl="1" indent="0" algn="l" rtl="0">
              <a:buNone/>
            </a:pPr>
            <a:r>
              <a:rPr lang="en-US" sz="2800" dirty="0" smtClean="0"/>
              <a:t>3- Intermediate </a:t>
            </a:r>
            <a:r>
              <a:rPr lang="en-US" sz="2800" dirty="0"/>
              <a:t>filaments</a:t>
            </a:r>
            <a:endParaRPr lang="en-US" sz="1800" dirty="0"/>
          </a:p>
          <a:p>
            <a:pPr marL="36576" lvl="0" indent="0" algn="l" rtl="0">
              <a:buNone/>
            </a:pP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 descr="figure 5-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62300"/>
            <a:ext cx="6264696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9891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4525963"/>
          </a:xfrm>
          <a:solidFill>
            <a:srgbClr val="FFC000"/>
          </a:solidFill>
        </p:spPr>
        <p:txBody>
          <a:bodyPr/>
          <a:lstStyle/>
          <a:p>
            <a:pPr marL="36576" lvl="0" indent="0" algn="l" rtl="0">
              <a:buNone/>
            </a:pPr>
            <a:r>
              <a:rPr lang="en-US" b="1" dirty="0"/>
              <a:t>Cilia &amp; Flagella</a:t>
            </a:r>
            <a:endParaRPr lang="en-US" dirty="0"/>
          </a:p>
        </p:txBody>
      </p:sp>
      <p:pic>
        <p:nvPicPr>
          <p:cNvPr id="4" name="Picture 3" descr="figure 5-1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968552" cy="316835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7936150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176</TotalTime>
  <Words>116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18</cp:revision>
  <dcterms:created xsi:type="dcterms:W3CDTF">2019-09-14T08:07:35Z</dcterms:created>
  <dcterms:modified xsi:type="dcterms:W3CDTF">2019-09-19T08:14:32Z</dcterms:modified>
</cp:coreProperties>
</file>